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5"/>
  </p:notesMasterIdLst>
  <p:sldIdLst>
    <p:sldId id="278" r:id="rId2"/>
    <p:sldId id="269" r:id="rId3"/>
    <p:sldId id="258" r:id="rId4"/>
    <p:sldId id="284" r:id="rId5"/>
    <p:sldId id="267" r:id="rId6"/>
    <p:sldId id="336" r:id="rId7"/>
    <p:sldId id="350" r:id="rId8"/>
    <p:sldId id="351" r:id="rId9"/>
    <p:sldId id="352" r:id="rId10"/>
    <p:sldId id="260" r:id="rId11"/>
    <p:sldId id="347" r:id="rId12"/>
    <p:sldId id="311" r:id="rId13"/>
    <p:sldId id="307" r:id="rId14"/>
  </p:sldIdLst>
  <p:sldSz cx="9144000" cy="5143500" type="screen16x9"/>
  <p:notesSz cx="6858000" cy="9144000"/>
  <p:embeddedFontLst>
    <p:embeddedFont>
      <p:font typeface="Fira Sans Condensed Medium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 Medium" panose="020B0403050000020004" pitchFamily="34" charset="0"/>
      <p:regular r:id="rId20"/>
      <p:bold r:id="rId21"/>
      <p:italic r:id="rId22"/>
      <p:boldItalic r:id="rId23"/>
    </p:embeddedFont>
    <p:embeddedFont>
      <p:font typeface="Lato Light" panose="020F0302020204030204" pitchFamily="34" charset="0"/>
      <p:regular r:id="rId24"/>
      <p:bold r:id="rId25"/>
      <p:italic r:id="rId26"/>
      <p:boldItalic r:id="rId27"/>
    </p:embeddedFont>
    <p:embeddedFont>
      <p:font typeface="Livvic" pitchFamily="2" charset="77"/>
      <p:regular r:id="rId28"/>
      <p:bold r:id="rId29"/>
      <p:italic r:id="rId30"/>
      <p:boldItalic r:id="rId31"/>
    </p:embeddedFont>
    <p:embeddedFont>
      <p:font typeface="Livvic Medium" panose="020F0502020204030204" pitchFamily="34" charset="0"/>
      <p:regular r:id="rId32"/>
      <p:bold r:id="rId33"/>
      <p:italic r:id="rId34"/>
      <p:boldItalic r:id="rId35"/>
    </p:embeddedFont>
    <p:embeddedFont>
      <p:font typeface="Ubuntu Condensed" panose="020F0502020204030204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945"/>
    <a:srgbClr val="1E46AA"/>
    <a:srgbClr val="E29F37"/>
    <a:srgbClr val="295F7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1C919-090D-B445-B51C-95C14B7081C9}" v="248" dt="2024-04-16T02:03:45.447"/>
  </p1510:revLst>
</p1510:revInfo>
</file>

<file path=ppt/tableStyles.xml><?xml version="1.0" encoding="utf-8"?>
<a:tblStyleLst xmlns:a="http://schemas.openxmlformats.org/drawingml/2006/main" def="{E2C811BC-8EAE-4124-8ACA-B7FA1246ACEA}">
  <a:tblStyle styleId="{E2C811BC-8EAE-4124-8ACA-B7FA1246AC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6"/>
    <p:restoredTop sz="94560"/>
  </p:normalViewPr>
  <p:slideViewPr>
    <p:cSldViewPr snapToGrid="0">
      <p:cViewPr varScale="1">
        <p:scale>
          <a:sx n="136" d="100"/>
          <a:sy n="136" d="100"/>
        </p:scale>
        <p:origin x="1232" y="176"/>
      </p:cViewPr>
      <p:guideLst>
        <p:guide orient="horz" pos="1480"/>
        <p:guide orient="horz" pos="20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ebb93018c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aebb93018c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795600d04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795600d04_1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ebb93018c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aebb93018c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aebb93018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aebb93018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bad74673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bad74673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ebb93018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ebb93018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bad7467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bad7467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a795600d04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a795600d04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bad7467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bad7467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5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8136e701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8136e701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39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 flipH="1">
            <a:off x="2597644" y="360691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 idx="3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"/>
          </p:nvPr>
        </p:nvSpPr>
        <p:spPr>
          <a:xfrm flipH="1">
            <a:off x="6584071" y="360691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 flipH="1">
            <a:off x="601998" y="360691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9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 flipH="1">
            <a:off x="4592385" y="360691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15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8191675" y="413152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596525" y="246525"/>
            <a:ext cx="8022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 flipH="1">
            <a:off x="596613" y="3717954"/>
            <a:ext cx="264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2"/>
          </p:nvPr>
        </p:nvSpPr>
        <p:spPr>
          <a:xfrm>
            <a:off x="5971025" y="3721600"/>
            <a:ext cx="264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3"/>
          </p:nvPr>
        </p:nvSpPr>
        <p:spPr>
          <a:xfrm flipH="1">
            <a:off x="596528" y="3251205"/>
            <a:ext cx="2648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4"/>
          </p:nvPr>
        </p:nvSpPr>
        <p:spPr>
          <a:xfrm>
            <a:off x="5971025" y="3251200"/>
            <a:ext cx="2648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5"/>
          </p:nvPr>
        </p:nvSpPr>
        <p:spPr>
          <a:xfrm>
            <a:off x="3283825" y="3717950"/>
            <a:ext cx="264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6"/>
          </p:nvPr>
        </p:nvSpPr>
        <p:spPr>
          <a:xfrm>
            <a:off x="3283825" y="3247550"/>
            <a:ext cx="2648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66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1365750" y="10579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 flipH="1">
            <a:off x="1310700" y="3456500"/>
            <a:ext cx="65226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272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ctrTitle" idx="2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3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77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50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 hasCustomPrompt="1"/>
          </p:nvPr>
        </p:nvSpPr>
        <p:spPr>
          <a:xfrm flipH="1">
            <a:off x="3861063" y="205186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59988" y="20518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419663" y="205188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 idx="4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 idx="5"/>
          </p:nvPr>
        </p:nvSpPr>
        <p:spPr>
          <a:xfrm flipH="1">
            <a:off x="6275213" y="3084096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6218663" y="3442401"/>
            <a:ext cx="21558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 idx="6"/>
          </p:nvPr>
        </p:nvSpPr>
        <p:spPr>
          <a:xfrm flipH="1">
            <a:off x="3716613" y="3082170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7"/>
          </p:nvPr>
        </p:nvSpPr>
        <p:spPr>
          <a:xfrm flipH="1">
            <a:off x="3660063" y="3440469"/>
            <a:ext cx="21558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ctrTitle" idx="8"/>
          </p:nvPr>
        </p:nvSpPr>
        <p:spPr>
          <a:xfrm flipH="1">
            <a:off x="1015538" y="3088429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9"/>
          </p:nvPr>
        </p:nvSpPr>
        <p:spPr>
          <a:xfrm flipH="1">
            <a:off x="958988" y="3437245"/>
            <a:ext cx="21558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764750" y="1250550"/>
            <a:ext cx="21261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0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flipH="1">
            <a:off x="0" y="0"/>
            <a:ext cx="4251300" cy="3957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606275" y="466887"/>
            <a:ext cx="3128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606275" y="1413349"/>
            <a:ext cx="3128400" cy="12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8289000" y="0"/>
            <a:ext cx="855000" cy="855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6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Title and Three Columns 6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subTitle" idx="1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2" name="Google Shape;392;p50"/>
          <p:cNvSpPr txBox="1">
            <a:spLocks noGrp="1"/>
          </p:cNvSpPr>
          <p:nvPr>
            <p:ph type="subTitle" idx="2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3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4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5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6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49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9" r:id="rId3"/>
    <p:sldLayoutId id="2147483674" r:id="rId4"/>
    <p:sldLayoutId id="2147483680" r:id="rId5"/>
    <p:sldLayoutId id="2147483706" r:id="rId6"/>
    <p:sldLayoutId id="2147483707" r:id="rId7"/>
    <p:sldLayoutId id="2147483708" r:id="rId8"/>
    <p:sldLayoutId id="2147483713" r:id="rId9"/>
    <p:sldLayoutId id="2147483714" r:id="rId10"/>
    <p:sldLayoutId id="2147483716" r:id="rId11"/>
    <p:sldLayoutId id="2147483717" r:id="rId12"/>
    <p:sldLayoutId id="214748371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7"/>
          <p:cNvSpPr/>
          <p:nvPr/>
        </p:nvSpPr>
        <p:spPr>
          <a:xfrm>
            <a:off x="542000" y="-385675"/>
            <a:ext cx="2571600" cy="390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Database Management System for Local Animal Shelter</a:t>
            </a:r>
            <a:endParaRPr dirty="0"/>
          </a:p>
        </p:txBody>
      </p:sp>
      <p:sp>
        <p:nvSpPr>
          <p:cNvPr id="929" name="Google Shape;929;p87"/>
          <p:cNvSpPr/>
          <p:nvPr/>
        </p:nvSpPr>
        <p:spPr>
          <a:xfrm rot="10800000">
            <a:off x="238605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29;p77">
            <a:extLst>
              <a:ext uri="{FF2B5EF4-FFF2-40B4-BE49-F238E27FC236}">
                <a16:creationId xmlns:a16="http://schemas.microsoft.com/office/drawing/2014/main" id="{F7A763E9-F05F-B454-1372-3A3474F8010E}"/>
              </a:ext>
            </a:extLst>
          </p:cNvPr>
          <p:cNvSpPr txBox="1">
            <a:spLocks/>
          </p:cNvSpPr>
          <p:nvPr/>
        </p:nvSpPr>
        <p:spPr>
          <a:xfrm>
            <a:off x="493304" y="466631"/>
            <a:ext cx="1993781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50"/>
              </a:spcAft>
            </a:pPr>
            <a:r>
              <a:rPr lang="en-US" dirty="0"/>
              <a:t>IS680 Database Management Systems</a:t>
            </a:r>
          </a:p>
        </p:txBody>
      </p:sp>
      <p:sp>
        <p:nvSpPr>
          <p:cNvPr id="3" name="Google Shape;729;p77">
            <a:extLst>
              <a:ext uri="{FF2B5EF4-FFF2-40B4-BE49-F238E27FC236}">
                <a16:creationId xmlns:a16="http://schemas.microsoft.com/office/drawing/2014/main" id="{BEFB6B64-EA22-4181-97B4-48E7C4E51481}"/>
              </a:ext>
            </a:extLst>
          </p:cNvPr>
          <p:cNvSpPr txBox="1">
            <a:spLocks/>
          </p:cNvSpPr>
          <p:nvPr/>
        </p:nvSpPr>
        <p:spPr>
          <a:xfrm>
            <a:off x="2459350" y="446290"/>
            <a:ext cx="1169500" cy="54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50"/>
              </a:spcAft>
            </a:pPr>
            <a:r>
              <a:rPr lang="en-US" sz="1800" b="1" dirty="0"/>
              <a:t>Group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/>
          <p:nvPr/>
        </p:nvSpPr>
        <p:spPr>
          <a:xfrm>
            <a:off x="6706913" y="1359523"/>
            <a:ext cx="1179300" cy="137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9"/>
          <p:cNvSpPr/>
          <p:nvPr/>
        </p:nvSpPr>
        <p:spPr>
          <a:xfrm>
            <a:off x="4148313" y="1359523"/>
            <a:ext cx="1179300" cy="1378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9"/>
          <p:cNvSpPr/>
          <p:nvPr/>
        </p:nvSpPr>
        <p:spPr>
          <a:xfrm>
            <a:off x="1447238" y="1359523"/>
            <a:ext cx="1179300" cy="137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 flipH="1">
            <a:off x="3861063" y="176479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3" name="Google Shape;543;p69"/>
          <p:cNvSpPr txBox="1">
            <a:spLocks noGrp="1"/>
          </p:cNvSpPr>
          <p:nvPr>
            <p:ph type="title" idx="2"/>
          </p:nvPr>
        </p:nvSpPr>
        <p:spPr>
          <a:xfrm flipH="1">
            <a:off x="1159988" y="17648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4" name="Google Shape;544;p69"/>
          <p:cNvSpPr txBox="1">
            <a:spLocks noGrp="1"/>
          </p:cNvSpPr>
          <p:nvPr>
            <p:ph type="title" idx="3"/>
          </p:nvPr>
        </p:nvSpPr>
        <p:spPr>
          <a:xfrm flipH="1">
            <a:off x="6419663" y="176480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5" name="Google Shape;545;p69"/>
          <p:cNvSpPr txBox="1">
            <a:spLocks noGrp="1"/>
          </p:cNvSpPr>
          <p:nvPr>
            <p:ph type="ctrTitle" idx="4"/>
          </p:nvPr>
        </p:nvSpPr>
        <p:spPr>
          <a:xfrm>
            <a:off x="1626513" y="346391"/>
            <a:ext cx="62229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the system</a:t>
            </a:r>
            <a:endParaRPr dirty="0"/>
          </a:p>
        </p:txBody>
      </p:sp>
      <p:sp>
        <p:nvSpPr>
          <p:cNvPr id="546" name="Google Shape;546;p69"/>
          <p:cNvSpPr txBox="1">
            <a:spLocks noGrp="1"/>
          </p:cNvSpPr>
          <p:nvPr>
            <p:ph type="ctrTitle" idx="5"/>
          </p:nvPr>
        </p:nvSpPr>
        <p:spPr>
          <a:xfrm flipH="1">
            <a:off x="6275213" y="2797019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STRENGTHENS THE COLLABORATION </a:t>
            </a:r>
          </a:p>
        </p:txBody>
      </p:sp>
      <p:sp>
        <p:nvSpPr>
          <p:cNvPr id="547" name="Google Shape;547;p69"/>
          <p:cNvSpPr txBox="1">
            <a:spLocks noGrp="1"/>
          </p:cNvSpPr>
          <p:nvPr>
            <p:ph type="subTitle" idx="1"/>
          </p:nvPr>
        </p:nvSpPr>
        <p:spPr>
          <a:xfrm flipH="1">
            <a:off x="6172150" y="3500313"/>
            <a:ext cx="2248823" cy="12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between the shelter, hospital, and veterinarians, ensuring a comprehensive and coordinated approach to animal care</a:t>
            </a:r>
            <a:endParaRPr dirty="0"/>
          </a:p>
        </p:txBody>
      </p:sp>
      <p:sp>
        <p:nvSpPr>
          <p:cNvPr id="548" name="Google Shape;548;p69"/>
          <p:cNvSpPr txBox="1">
            <a:spLocks noGrp="1"/>
          </p:cNvSpPr>
          <p:nvPr>
            <p:ph type="ctrTitle" idx="6"/>
          </p:nvPr>
        </p:nvSpPr>
        <p:spPr>
          <a:xfrm flipH="1">
            <a:off x="3716613" y="2795093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EMPOWERS THE SHELTER TO MAKE INFORMED DECISIONS</a:t>
            </a:r>
          </a:p>
        </p:txBody>
      </p:sp>
      <p:sp>
        <p:nvSpPr>
          <p:cNvPr id="549" name="Google Shape;549;p69"/>
          <p:cNvSpPr txBox="1">
            <a:spLocks noGrp="1"/>
          </p:cNvSpPr>
          <p:nvPr>
            <p:ph type="subTitle" idx="7"/>
          </p:nvPr>
        </p:nvSpPr>
        <p:spPr>
          <a:xfrm flipH="1">
            <a:off x="3429160" y="3504529"/>
            <a:ext cx="2535706" cy="1292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dirty="0"/>
              <a:t>based on real-time data and insights, leading to more efficient utilization of resources and improved animal welfare</a:t>
            </a:r>
          </a:p>
        </p:txBody>
      </p:sp>
      <p:sp>
        <p:nvSpPr>
          <p:cNvPr id="550" name="Google Shape;550;p69"/>
          <p:cNvSpPr txBox="1">
            <a:spLocks noGrp="1"/>
          </p:cNvSpPr>
          <p:nvPr>
            <p:ph type="ctrTitle" idx="8"/>
          </p:nvPr>
        </p:nvSpPr>
        <p:spPr>
          <a:xfrm flipH="1">
            <a:off x="1015538" y="2801352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ADDRESSES THE KEY CHALLENGES </a:t>
            </a:r>
          </a:p>
        </p:txBody>
      </p:sp>
      <p:sp>
        <p:nvSpPr>
          <p:cNvPr id="551" name="Google Shape;551;p69"/>
          <p:cNvSpPr txBox="1">
            <a:spLocks noGrp="1"/>
          </p:cNvSpPr>
          <p:nvPr>
            <p:ph type="subTitle" idx="9"/>
          </p:nvPr>
        </p:nvSpPr>
        <p:spPr>
          <a:xfrm flipH="1">
            <a:off x="676514" y="3490797"/>
            <a:ext cx="2720747" cy="145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including the need for transparent euthanasia records </a:t>
            </a:r>
          </a:p>
          <a:p>
            <a:pPr marL="285750" indent="-2857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effective adoption drivers </a:t>
            </a:r>
          </a:p>
          <a:p>
            <a:pPr marL="285750" indent="-2857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centralized data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00"/>
          <p:cNvPicPr preferRelativeResize="0"/>
          <p:nvPr/>
        </p:nvPicPr>
        <p:blipFill rotWithShape="1">
          <a:blip r:embed="rId3">
            <a:alphaModFix/>
          </a:blip>
          <a:srcRect t="10915" r="49647" b="15727"/>
          <a:stretch/>
        </p:blipFill>
        <p:spPr>
          <a:xfrm>
            <a:off x="2777675" y="2040950"/>
            <a:ext cx="3382800" cy="328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4" name="Google Shape;1134;p100"/>
          <p:cNvSpPr/>
          <p:nvPr/>
        </p:nvSpPr>
        <p:spPr>
          <a:xfrm>
            <a:off x="8438300" y="0"/>
            <a:ext cx="855000" cy="855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00"/>
          <p:cNvSpPr/>
          <p:nvPr/>
        </p:nvSpPr>
        <p:spPr>
          <a:xfrm>
            <a:off x="5280675" y="624350"/>
            <a:ext cx="2808000" cy="28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31;p100">
            <a:extLst>
              <a:ext uri="{FF2B5EF4-FFF2-40B4-BE49-F238E27FC236}">
                <a16:creationId xmlns:a16="http://schemas.microsoft.com/office/drawing/2014/main" id="{F3AACA36-9301-B2D8-24A6-6FDC25B8123B}"/>
              </a:ext>
            </a:extLst>
          </p:cNvPr>
          <p:cNvSpPr txBox="1">
            <a:spLocks/>
          </p:cNvSpPr>
          <p:nvPr/>
        </p:nvSpPr>
        <p:spPr>
          <a:xfrm>
            <a:off x="5358807" y="1105783"/>
            <a:ext cx="2666070" cy="207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30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2400" dirty="0">
                <a:solidFill>
                  <a:srgbClr val="29261B"/>
                </a:solidFill>
                <a:latin typeface="Livvic" pitchFamily="2" charset="77"/>
              </a:rPr>
              <a:t>Positive Impact on the Animal Shelter, the Animals, and the Community</a:t>
            </a:r>
            <a:endParaRPr lang="en-US" sz="2400" dirty="0">
              <a:latin typeface="Livvic" pitchFamily="2" charset="77"/>
            </a:endParaRPr>
          </a:p>
        </p:txBody>
      </p:sp>
      <p:sp>
        <p:nvSpPr>
          <p:cNvPr id="5" name="Google Shape;1132;p100">
            <a:extLst>
              <a:ext uri="{FF2B5EF4-FFF2-40B4-BE49-F238E27FC236}">
                <a16:creationId xmlns:a16="http://schemas.microsoft.com/office/drawing/2014/main" id="{3C521F45-BBE6-2F3A-5A21-CA18972FCEF0}"/>
              </a:ext>
            </a:extLst>
          </p:cNvPr>
          <p:cNvSpPr txBox="1">
            <a:spLocks/>
          </p:cNvSpPr>
          <p:nvPr/>
        </p:nvSpPr>
        <p:spPr>
          <a:xfrm>
            <a:off x="85060" y="376745"/>
            <a:ext cx="3863326" cy="191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>
              <a:spcAft>
                <a:spcPts val="400"/>
              </a:spcAft>
            </a:pPr>
            <a:r>
              <a:rPr lang="en-US" sz="1400" dirty="0"/>
              <a:t>Improved adoption rates and          successful placements through better matching of animals and potential adopters</a:t>
            </a:r>
          </a:p>
          <a:p>
            <a:pPr marL="285750" indent="-285750">
              <a:spcAft>
                <a:spcPts val="400"/>
              </a:spcAft>
            </a:pPr>
            <a:r>
              <a:rPr lang="en-US" sz="1400" dirty="0"/>
              <a:t>Enhanced transparency and accountability in the shelter's operations, building trust with the community</a:t>
            </a:r>
          </a:p>
          <a:p>
            <a:pPr marL="285750" indent="-285750">
              <a:spcAft>
                <a:spcPts val="400"/>
              </a:spcAft>
            </a:pPr>
            <a:r>
              <a:rPr lang="en-US" sz="1400" dirty="0"/>
              <a:t>Reduced euthanasia rates and better outcomes </a:t>
            </a:r>
          </a:p>
          <a:p>
            <a:pPr marL="285750" indent="-285750">
              <a:spcAft>
                <a:spcPts val="400"/>
              </a:spcAft>
            </a:pPr>
            <a:r>
              <a:rPr lang="en-US" sz="1400" dirty="0"/>
              <a:t>Stronger engagement with the local community</a:t>
            </a:r>
          </a:p>
          <a:p>
            <a:pPr marL="285750" indent="-285750">
              <a:spcAft>
                <a:spcPts val="400"/>
              </a:spcAft>
            </a:pPr>
            <a:endParaRPr lang="en-US" sz="1400" dirty="0"/>
          </a:p>
          <a:p>
            <a:pPr marL="285750" indent="-285750">
              <a:spcAft>
                <a:spcPts val="400"/>
              </a:spcAft>
            </a:pPr>
            <a:endParaRPr lang="en-US" sz="1400" dirty="0"/>
          </a:p>
          <a:p>
            <a:pPr marL="285750" indent="-285750">
              <a:spcAft>
                <a:spcPts val="400"/>
              </a:spcAft>
            </a:pPr>
            <a:endParaRPr lang="en-US" sz="1400" dirty="0"/>
          </a:p>
          <a:p>
            <a:pPr marL="0" indent="0">
              <a:spcAft>
                <a:spcPts val="400"/>
              </a:spcAft>
              <a:buFont typeface="Lato Light"/>
              <a:buNone/>
            </a:pPr>
            <a:endParaRPr lang="en-US" sz="1400" dirty="0"/>
          </a:p>
          <a:p>
            <a:pPr marL="0" indent="0">
              <a:spcAft>
                <a:spcPts val="400"/>
              </a:spcAft>
              <a:buFont typeface="Lato Light"/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1708" name="Google Shape;1708;p120"/>
          <p:cNvSpPr txBox="1">
            <a:spLocks noGrp="1"/>
          </p:cNvSpPr>
          <p:nvPr>
            <p:ph type="subTitle" idx="1"/>
          </p:nvPr>
        </p:nvSpPr>
        <p:spPr>
          <a:xfrm flipH="1">
            <a:off x="234790" y="2534291"/>
            <a:ext cx="1954035" cy="270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Shiny Porwal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5" name="Google Shape;1710;p120">
            <a:extLst>
              <a:ext uri="{FF2B5EF4-FFF2-40B4-BE49-F238E27FC236}">
                <a16:creationId xmlns:a16="http://schemas.microsoft.com/office/drawing/2014/main" id="{8BA0DF77-84F4-7CC8-8A55-6FB21DD37FF2}"/>
              </a:ext>
            </a:extLst>
          </p:cNvPr>
          <p:cNvSpPr txBox="1">
            <a:spLocks/>
          </p:cNvSpPr>
          <p:nvPr/>
        </p:nvSpPr>
        <p:spPr>
          <a:xfrm flipH="1">
            <a:off x="709972" y="2825523"/>
            <a:ext cx="100367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032231730</a:t>
            </a:r>
          </a:p>
        </p:txBody>
      </p:sp>
      <p:sp>
        <p:nvSpPr>
          <p:cNvPr id="19" name="Google Shape;1708;p120">
            <a:extLst>
              <a:ext uri="{FF2B5EF4-FFF2-40B4-BE49-F238E27FC236}">
                <a16:creationId xmlns:a16="http://schemas.microsoft.com/office/drawing/2014/main" id="{49E41F41-87A1-2BCF-C42D-F46859A0E2AB}"/>
              </a:ext>
            </a:extLst>
          </p:cNvPr>
          <p:cNvSpPr txBox="1">
            <a:spLocks/>
          </p:cNvSpPr>
          <p:nvPr/>
        </p:nvSpPr>
        <p:spPr>
          <a:xfrm flipH="1">
            <a:off x="1315037" y="4155557"/>
            <a:ext cx="3115339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600" dirty="0" err="1"/>
              <a:t>Shreedhar</a:t>
            </a:r>
            <a:r>
              <a:rPr lang="en-US" sz="1600" dirty="0"/>
              <a:t> Manish Bhatt</a:t>
            </a:r>
          </a:p>
        </p:txBody>
      </p:sp>
      <p:sp>
        <p:nvSpPr>
          <p:cNvPr id="21" name="Google Shape;1710;p120">
            <a:extLst>
              <a:ext uri="{FF2B5EF4-FFF2-40B4-BE49-F238E27FC236}">
                <a16:creationId xmlns:a16="http://schemas.microsoft.com/office/drawing/2014/main" id="{26CB54D8-595D-1165-14E8-CB3D7290A2D7}"/>
              </a:ext>
            </a:extLst>
          </p:cNvPr>
          <p:cNvSpPr txBox="1">
            <a:spLocks/>
          </p:cNvSpPr>
          <p:nvPr/>
        </p:nvSpPr>
        <p:spPr>
          <a:xfrm flipH="1">
            <a:off x="2289933" y="4446789"/>
            <a:ext cx="100367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032189740</a:t>
            </a:r>
          </a:p>
        </p:txBody>
      </p:sp>
      <p:sp>
        <p:nvSpPr>
          <p:cNvPr id="22" name="Google Shape;1708;p120">
            <a:extLst>
              <a:ext uri="{FF2B5EF4-FFF2-40B4-BE49-F238E27FC236}">
                <a16:creationId xmlns:a16="http://schemas.microsoft.com/office/drawing/2014/main" id="{42513A24-0EC7-212C-3D86-12A354BE9C29}"/>
              </a:ext>
            </a:extLst>
          </p:cNvPr>
          <p:cNvSpPr txBox="1">
            <a:spLocks/>
          </p:cNvSpPr>
          <p:nvPr/>
        </p:nvSpPr>
        <p:spPr>
          <a:xfrm flipH="1">
            <a:off x="3034113" y="2534291"/>
            <a:ext cx="3019646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600" dirty="0" err="1"/>
              <a:t>Rutvik</a:t>
            </a:r>
            <a:r>
              <a:rPr lang="en-US" sz="1600" dirty="0"/>
              <a:t> Suresh Kachchhi </a:t>
            </a:r>
          </a:p>
        </p:txBody>
      </p:sp>
      <p:sp>
        <p:nvSpPr>
          <p:cNvPr id="24" name="Google Shape;1710;p120">
            <a:extLst>
              <a:ext uri="{FF2B5EF4-FFF2-40B4-BE49-F238E27FC236}">
                <a16:creationId xmlns:a16="http://schemas.microsoft.com/office/drawing/2014/main" id="{99C1764F-C952-1ABA-D07C-88EC5E04D993}"/>
              </a:ext>
            </a:extLst>
          </p:cNvPr>
          <p:cNvSpPr txBox="1">
            <a:spLocks/>
          </p:cNvSpPr>
          <p:nvPr/>
        </p:nvSpPr>
        <p:spPr>
          <a:xfrm flipH="1">
            <a:off x="3971327" y="2825523"/>
            <a:ext cx="100367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032163558</a:t>
            </a:r>
          </a:p>
        </p:txBody>
      </p:sp>
      <p:sp>
        <p:nvSpPr>
          <p:cNvPr id="25" name="Google Shape;1708;p120">
            <a:extLst>
              <a:ext uri="{FF2B5EF4-FFF2-40B4-BE49-F238E27FC236}">
                <a16:creationId xmlns:a16="http://schemas.microsoft.com/office/drawing/2014/main" id="{2B5EDA67-1E01-016D-5D7C-42F5F06E4E3E}"/>
              </a:ext>
            </a:extLst>
          </p:cNvPr>
          <p:cNvSpPr txBox="1">
            <a:spLocks/>
          </p:cNvSpPr>
          <p:nvPr/>
        </p:nvSpPr>
        <p:spPr>
          <a:xfrm flipH="1">
            <a:off x="4974997" y="4155557"/>
            <a:ext cx="252479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600" dirty="0" err="1"/>
              <a:t>Vedant</a:t>
            </a:r>
            <a:r>
              <a:rPr lang="en-US" sz="1600" dirty="0"/>
              <a:t> Manoj </a:t>
            </a:r>
            <a:r>
              <a:rPr lang="en-US" sz="1600" dirty="0" err="1"/>
              <a:t>Telrandhe</a:t>
            </a:r>
            <a:endParaRPr lang="en-US" sz="1600" dirty="0"/>
          </a:p>
        </p:txBody>
      </p:sp>
      <p:sp>
        <p:nvSpPr>
          <p:cNvPr id="27" name="Google Shape;1710;p120">
            <a:extLst>
              <a:ext uri="{FF2B5EF4-FFF2-40B4-BE49-F238E27FC236}">
                <a16:creationId xmlns:a16="http://schemas.microsoft.com/office/drawing/2014/main" id="{FD9CB63A-3DCC-09C0-B228-4B048F9F8192}"/>
              </a:ext>
            </a:extLst>
          </p:cNvPr>
          <p:cNvSpPr txBox="1">
            <a:spLocks/>
          </p:cNvSpPr>
          <p:nvPr/>
        </p:nvSpPr>
        <p:spPr>
          <a:xfrm flipH="1">
            <a:off x="5687158" y="4446789"/>
            <a:ext cx="100367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032179119</a:t>
            </a:r>
          </a:p>
        </p:txBody>
      </p:sp>
      <p:sp>
        <p:nvSpPr>
          <p:cNvPr id="28" name="Google Shape;1708;p120">
            <a:extLst>
              <a:ext uri="{FF2B5EF4-FFF2-40B4-BE49-F238E27FC236}">
                <a16:creationId xmlns:a16="http://schemas.microsoft.com/office/drawing/2014/main" id="{FA3E285D-C949-A54B-4DF8-CD2FFECBDC19}"/>
              </a:ext>
            </a:extLst>
          </p:cNvPr>
          <p:cNvSpPr txBox="1">
            <a:spLocks/>
          </p:cNvSpPr>
          <p:nvPr/>
        </p:nvSpPr>
        <p:spPr>
          <a:xfrm flipH="1">
            <a:off x="6595694" y="2534291"/>
            <a:ext cx="2548305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600" dirty="0"/>
              <a:t>Sathish Reddy </a:t>
            </a:r>
            <a:r>
              <a:rPr lang="en-US" sz="1600" dirty="0" err="1"/>
              <a:t>Shapuram</a:t>
            </a:r>
            <a:r>
              <a:rPr lang="en-US" sz="1600" dirty="0"/>
              <a:t> </a:t>
            </a:r>
          </a:p>
        </p:txBody>
      </p:sp>
      <p:sp>
        <p:nvSpPr>
          <p:cNvPr id="30" name="Google Shape;1710;p120">
            <a:extLst>
              <a:ext uri="{FF2B5EF4-FFF2-40B4-BE49-F238E27FC236}">
                <a16:creationId xmlns:a16="http://schemas.microsoft.com/office/drawing/2014/main" id="{A2186759-1356-11F4-A42D-1DD339887B2C}"/>
              </a:ext>
            </a:extLst>
          </p:cNvPr>
          <p:cNvSpPr txBox="1">
            <a:spLocks/>
          </p:cNvSpPr>
          <p:nvPr/>
        </p:nvSpPr>
        <p:spPr>
          <a:xfrm flipH="1">
            <a:off x="7394325" y="2825523"/>
            <a:ext cx="1003670" cy="27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032214089</a:t>
            </a:r>
          </a:p>
        </p:txBody>
      </p:sp>
      <p:pic>
        <p:nvPicPr>
          <p:cNvPr id="8" name="Picture 7" descr="A person smiling at camera&#10;&#10;Description automatically generated">
            <a:extLst>
              <a:ext uri="{FF2B5EF4-FFF2-40B4-BE49-F238E27FC236}">
                <a16:creationId xmlns:a16="http://schemas.microsoft.com/office/drawing/2014/main" id="{DDE406E5-FCC2-5D07-AF71-12E1044AB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5047" r="3788" b="31871"/>
          <a:stretch/>
        </p:blipFill>
        <p:spPr>
          <a:xfrm>
            <a:off x="659706" y="1360537"/>
            <a:ext cx="1152283" cy="1152865"/>
          </a:xfrm>
          <a:prstGeom prst="ellipse">
            <a:avLst/>
          </a:prstGeom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EB07536-63EA-3567-4791-52290CBE8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4" t="24519" r="8125" b="27403"/>
          <a:stretch/>
        </p:blipFill>
        <p:spPr>
          <a:xfrm>
            <a:off x="7346013" y="1399084"/>
            <a:ext cx="1144988" cy="1152865"/>
          </a:xfrm>
          <a:prstGeom prst="ellipse">
            <a:avLst/>
          </a:prstGeom>
        </p:spPr>
      </p:pic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53AEC8F-9EDF-02B4-1314-05BD15195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77" t="58696" r="31942" b="19156"/>
          <a:stretch/>
        </p:blipFill>
        <p:spPr>
          <a:xfrm>
            <a:off x="2147097" y="3016354"/>
            <a:ext cx="1172604" cy="1166679"/>
          </a:xfrm>
          <a:prstGeom prst="ellipse">
            <a:avLst/>
          </a:prstGeom>
        </p:spPr>
      </p:pic>
      <p:pic>
        <p:nvPicPr>
          <p:cNvPr id="16" name="Picture 15" descr="A person in sunglasses and a white shirt&#10;&#10;Description automatically generated">
            <a:extLst>
              <a:ext uri="{FF2B5EF4-FFF2-40B4-BE49-F238E27FC236}">
                <a16:creationId xmlns:a16="http://schemas.microsoft.com/office/drawing/2014/main" id="{048E2D9D-FDE2-07B5-6E90-CCC966B4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50" t="37950" r="24118" b="25771"/>
          <a:stretch/>
        </p:blipFill>
        <p:spPr>
          <a:xfrm>
            <a:off x="3947474" y="1356667"/>
            <a:ext cx="1179976" cy="1175327"/>
          </a:xfrm>
          <a:prstGeom prst="ellipse">
            <a:avLst/>
          </a:prstGeom>
        </p:spPr>
      </p:pic>
      <p:pic>
        <p:nvPicPr>
          <p:cNvPr id="18" name="Picture 17" descr="A person walking on a road in the snow&#10;&#10;Description automatically generated">
            <a:extLst>
              <a:ext uri="{FF2B5EF4-FFF2-40B4-BE49-F238E27FC236}">
                <a16:creationId xmlns:a16="http://schemas.microsoft.com/office/drawing/2014/main" id="{8FAAB1FB-C453-C5CF-3305-4ADA3CBB3D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06" t="33131" r="37202" b="48842"/>
          <a:stretch/>
        </p:blipFill>
        <p:spPr>
          <a:xfrm>
            <a:off x="5500764" y="3016354"/>
            <a:ext cx="1150836" cy="1152864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116"/>
          <p:cNvPicPr preferRelativeResize="0"/>
          <p:nvPr/>
        </p:nvPicPr>
        <p:blipFill rotWithShape="1">
          <a:blip r:embed="rId3">
            <a:alphaModFix/>
          </a:blip>
          <a:srcRect l="12823" t="-8921" r="6977" b="-11473"/>
          <a:stretch/>
        </p:blipFill>
        <p:spPr>
          <a:xfrm>
            <a:off x="-1484084" y="-445543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4" name="Google Shape;1614;p116"/>
          <p:cNvSpPr/>
          <p:nvPr/>
        </p:nvSpPr>
        <p:spPr>
          <a:xfrm>
            <a:off x="3255900" y="348482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09985-3233-39C3-6CF0-069C52F1488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442293" y="2188978"/>
            <a:ext cx="2969633" cy="553200"/>
          </a:xfrm>
        </p:spPr>
        <p:txBody>
          <a:bodyPr/>
          <a:lstStyle/>
          <a:p>
            <a:pPr algn="ctr"/>
            <a:r>
              <a:rPr lang="en-US" sz="2800" dirty="0"/>
              <a:t>Do you have any questions?</a:t>
            </a:r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4F40D9C2-2416-02A2-47C7-005F8A52E8F8}"/>
              </a:ext>
            </a:extLst>
          </p:cNvPr>
          <p:cNvSpPr txBox="1">
            <a:spLocks/>
          </p:cNvSpPr>
          <p:nvPr/>
        </p:nvSpPr>
        <p:spPr>
          <a:xfrm>
            <a:off x="4976036" y="1307805"/>
            <a:ext cx="3902149" cy="88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283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8"/>
          <p:cNvPicPr preferRelativeResize="0"/>
          <p:nvPr/>
        </p:nvPicPr>
        <p:blipFill rotWithShape="1">
          <a:blip r:embed="rId3">
            <a:alphaModFix/>
          </a:blip>
          <a:srcRect l="29047"/>
          <a:stretch/>
        </p:blipFill>
        <p:spPr>
          <a:xfrm>
            <a:off x="3596700" y="-3150"/>
            <a:ext cx="5547300" cy="5149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736" name="Google Shape;736;p78"/>
          <p:cNvSpPr/>
          <p:nvPr/>
        </p:nvSpPr>
        <p:spPr>
          <a:xfrm rot="10800000">
            <a:off x="11850" y="633300"/>
            <a:ext cx="4510200" cy="451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8"/>
          <p:cNvSpPr txBox="1">
            <a:spLocks noGrp="1"/>
          </p:cNvSpPr>
          <p:nvPr>
            <p:ph type="ctrTitle"/>
          </p:nvPr>
        </p:nvSpPr>
        <p:spPr>
          <a:xfrm>
            <a:off x="1553057" y="1038113"/>
            <a:ext cx="129351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738" name="Google Shape;738;p78"/>
          <p:cNvSpPr txBox="1">
            <a:spLocks noGrp="1"/>
          </p:cNvSpPr>
          <p:nvPr>
            <p:ph type="subTitle" idx="1"/>
          </p:nvPr>
        </p:nvSpPr>
        <p:spPr>
          <a:xfrm>
            <a:off x="535949" y="1999256"/>
            <a:ext cx="3815655" cy="114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centralized platform to streamline data management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reduce human error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improving the shelter's operations and decision-making capabilities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B558F-B403-E181-4DAC-70A623CC3C87}"/>
              </a:ext>
            </a:extLst>
          </p:cNvPr>
          <p:cNvSpPr txBox="1"/>
          <p:nvPr/>
        </p:nvSpPr>
        <p:spPr>
          <a:xfrm>
            <a:off x="-1630017" y="-5565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Google Shape;738;p78">
            <a:extLst>
              <a:ext uri="{FF2B5EF4-FFF2-40B4-BE49-F238E27FC236}">
                <a16:creationId xmlns:a16="http://schemas.microsoft.com/office/drawing/2014/main" id="{E201B7D2-D02D-6651-2893-B9A75C5BB369}"/>
              </a:ext>
            </a:extLst>
          </p:cNvPr>
          <p:cNvSpPr txBox="1">
            <a:spLocks/>
          </p:cNvSpPr>
          <p:nvPr/>
        </p:nvSpPr>
        <p:spPr>
          <a:xfrm>
            <a:off x="158497" y="3571378"/>
            <a:ext cx="3815655" cy="114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track euthanized animals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the lack of adoption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drivers enhance the adoption process</a:t>
            </a:r>
          </a:p>
          <a:p>
            <a:pPr marL="0" indent="0"/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67"/>
          <p:cNvCxnSpPr/>
          <p:nvPr/>
        </p:nvCxnSpPr>
        <p:spPr>
          <a:xfrm>
            <a:off x="75409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486" name="Google Shape;486;p67"/>
          <p:cNvCxnSpPr/>
          <p:nvPr/>
        </p:nvCxnSpPr>
        <p:spPr>
          <a:xfrm>
            <a:off x="35503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487" name="Google Shape;487;p67"/>
          <p:cNvCxnSpPr/>
          <p:nvPr/>
        </p:nvCxnSpPr>
        <p:spPr>
          <a:xfrm>
            <a:off x="1555278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88" name="Google Shape;488;p67"/>
          <p:cNvSpPr/>
          <p:nvPr/>
        </p:nvSpPr>
        <p:spPr>
          <a:xfrm>
            <a:off x="4928022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6924455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2930733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938753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7"/>
          <p:cNvSpPr txBox="1">
            <a:spLocks noGrp="1"/>
          </p:cNvSpPr>
          <p:nvPr>
            <p:ph type="ctrTitle"/>
          </p:nvPr>
        </p:nvSpPr>
        <p:spPr>
          <a:xfrm flipH="1">
            <a:off x="2597644" y="2962504"/>
            <a:ext cx="186005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STREAMLINED PROCESS</a:t>
            </a:r>
            <a:endParaRPr dirty="0"/>
          </a:p>
        </p:txBody>
      </p:sp>
      <p:sp>
        <p:nvSpPr>
          <p:cNvPr id="493" name="Google Shape;493;p67"/>
          <p:cNvSpPr txBox="1">
            <a:spLocks noGrp="1"/>
          </p:cNvSpPr>
          <p:nvPr>
            <p:ph type="subTitle" idx="1"/>
          </p:nvPr>
        </p:nvSpPr>
        <p:spPr>
          <a:xfrm flipH="1">
            <a:off x="2532674" y="360691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comprehensive adoption process</a:t>
            </a:r>
            <a:endParaRPr dirty="0"/>
          </a:p>
        </p:txBody>
      </p:sp>
      <p:sp>
        <p:nvSpPr>
          <p:cNvPr id="494" name="Google Shape;494;p6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5" name="Google Shape;495;p67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ROBUST REPORT AND ANALYTICS</a:t>
            </a:r>
            <a:endParaRPr dirty="0"/>
          </a:p>
        </p:txBody>
      </p:sp>
      <p:sp>
        <p:nvSpPr>
          <p:cNvPr id="496" name="Google Shape;496;p6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analytics to gain insights and </a:t>
            </a:r>
            <a:br>
              <a:rPr lang="en-US" dirty="0"/>
            </a:br>
            <a:r>
              <a:rPr lang="en-US" dirty="0"/>
              <a:t>centralize the shelter's data</a:t>
            </a:r>
          </a:p>
        </p:txBody>
      </p:sp>
      <p:sp>
        <p:nvSpPr>
          <p:cNvPr id="497" name="Google Shape;497;p6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8" name="Google Shape;498;p67"/>
          <p:cNvSpPr txBox="1">
            <a:spLocks noGrp="1"/>
          </p:cNvSpPr>
          <p:nvPr>
            <p:ph type="ctr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RECORDS</a:t>
            </a:r>
            <a:endParaRPr dirty="0"/>
          </a:p>
        </p:txBody>
      </p:sp>
      <p:sp>
        <p:nvSpPr>
          <p:cNvPr id="499" name="Google Shape;499;p67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s</a:t>
            </a:r>
            <a:r>
              <a:rPr lang="en-US" dirty="0" err="1"/>
              <a:t>pecies</a:t>
            </a:r>
            <a:r>
              <a:rPr lang="en-US" dirty="0"/>
              <a:t>, breed, age, health status, and adoption status.</a:t>
            </a:r>
          </a:p>
          <a:p>
            <a:pPr marL="0" lvl="0" indent="0"/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6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67"/>
          <p:cNvSpPr txBox="1">
            <a:spLocks noGrp="1"/>
          </p:cNvSpPr>
          <p:nvPr>
            <p:ph type="ctr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 RESOURCES</a:t>
            </a:r>
            <a:endParaRPr dirty="0"/>
          </a:p>
        </p:txBody>
      </p:sp>
      <p:sp>
        <p:nvSpPr>
          <p:cNvPr id="502" name="Google Shape;502;p67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volunteers, the tasks they perform, and the hours they have worked</a:t>
            </a:r>
          </a:p>
          <a:p>
            <a:pPr marL="0" lvl="0" indent="0"/>
            <a:endParaRPr lang="en-US" dirty="0"/>
          </a:p>
        </p:txBody>
      </p:sp>
      <p:sp>
        <p:nvSpPr>
          <p:cNvPr id="503" name="Google Shape;503;p67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5" name="Google Shape;505;p67"/>
          <p:cNvSpPr txBox="1">
            <a:spLocks noGrp="1"/>
          </p:cNvSpPr>
          <p:nvPr>
            <p:ph type="ctr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 and Goals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04" name="Google Shape;504;p67"/>
          <p:cNvCxnSpPr/>
          <p:nvPr/>
        </p:nvCxnSpPr>
        <p:spPr>
          <a:xfrm>
            <a:off x="55456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3"/>
          <p:cNvSpPr/>
          <p:nvPr/>
        </p:nvSpPr>
        <p:spPr>
          <a:xfrm rot="5400000">
            <a:off x="592700" y="50500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93"/>
          <p:cNvSpPr/>
          <p:nvPr/>
        </p:nvSpPr>
        <p:spPr>
          <a:xfrm rot="-5400000">
            <a:off x="7505700" y="2703600"/>
            <a:ext cx="1182600" cy="1182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diagram of a type of animal&#10;&#10;Description automatically generated">
            <a:extLst>
              <a:ext uri="{FF2B5EF4-FFF2-40B4-BE49-F238E27FC236}">
                <a16:creationId xmlns:a16="http://schemas.microsoft.com/office/drawing/2014/main" id="{AEB18BBE-8474-E226-6E1E-10218CC9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00" y="647700"/>
            <a:ext cx="7148470" cy="3922320"/>
          </a:xfrm>
          <a:prstGeom prst="rect">
            <a:avLst/>
          </a:prstGeom>
          <a:effectLst>
            <a:outerShdw blurRad="268018" dist="50800" dir="5400000" algn="ctr" rotWithShape="0">
              <a:srgbClr val="000000">
                <a:alpha val="93000"/>
              </a:srgbClr>
            </a:outerShdw>
          </a:effectLst>
        </p:spPr>
      </p:pic>
      <p:sp>
        <p:nvSpPr>
          <p:cNvPr id="8" name="Google Shape;954;p89">
            <a:extLst>
              <a:ext uri="{FF2B5EF4-FFF2-40B4-BE49-F238E27FC236}">
                <a16:creationId xmlns:a16="http://schemas.microsoft.com/office/drawing/2014/main" id="{C7E7395D-1E75-7078-504B-D0882C915D7B}"/>
              </a:ext>
            </a:extLst>
          </p:cNvPr>
          <p:cNvSpPr txBox="1">
            <a:spLocks/>
          </p:cNvSpPr>
          <p:nvPr/>
        </p:nvSpPr>
        <p:spPr>
          <a:xfrm>
            <a:off x="1346093" y="14462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CONCEPTUAL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diagram of a database&#10;&#10;Description automatically generated with medium confidence">
            <a:extLst>
              <a:ext uri="{FF2B5EF4-FFF2-40B4-BE49-F238E27FC236}">
                <a16:creationId xmlns:a16="http://schemas.microsoft.com/office/drawing/2014/main" id="{B62DB836-AAFB-E23E-91F9-38804875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53" y="658050"/>
            <a:ext cx="6285447" cy="4290938"/>
          </a:xfrm>
          <a:prstGeom prst="rect">
            <a:avLst/>
          </a:prstGeom>
          <a:effectLst>
            <a:outerShdw blurRad="533853" dist="50800" dir="54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11" name="Google Shape;954;p89">
            <a:extLst>
              <a:ext uri="{FF2B5EF4-FFF2-40B4-BE49-F238E27FC236}">
                <a16:creationId xmlns:a16="http://schemas.microsoft.com/office/drawing/2014/main" id="{A603695C-179F-5D02-0DAD-1E032213A0DB}"/>
              </a:ext>
            </a:extLst>
          </p:cNvPr>
          <p:cNvSpPr txBox="1">
            <a:spLocks/>
          </p:cNvSpPr>
          <p:nvPr/>
        </p:nvSpPr>
        <p:spPr>
          <a:xfrm>
            <a:off x="1365750" y="194512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ER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7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4107050" y="1482455"/>
            <a:ext cx="4263600" cy="239231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7"/>
          <p:cNvSpPr txBox="1">
            <a:spLocks noGrp="1"/>
          </p:cNvSpPr>
          <p:nvPr>
            <p:ph type="ctrTitle"/>
          </p:nvPr>
        </p:nvSpPr>
        <p:spPr>
          <a:xfrm>
            <a:off x="4366260" y="1546402"/>
            <a:ext cx="357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Benefits</a:t>
            </a:r>
          </a:p>
        </p:txBody>
      </p:sp>
      <p:sp>
        <p:nvSpPr>
          <p:cNvPr id="729" name="Google Shape;729;p77"/>
          <p:cNvSpPr txBox="1">
            <a:spLocks noGrp="1"/>
          </p:cNvSpPr>
          <p:nvPr>
            <p:ph type="subTitle" idx="1"/>
          </p:nvPr>
        </p:nvSpPr>
        <p:spPr>
          <a:xfrm>
            <a:off x="4366260" y="2065817"/>
            <a:ext cx="3851910" cy="1547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Standardization Across Multiple Users</a:t>
            </a:r>
            <a:endParaRPr lang="en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" dirty="0"/>
              <a:t>User Roles and Access </a:t>
            </a:r>
            <a:r>
              <a:rPr lang="en-US" dirty="0"/>
              <a:t>Privileges</a:t>
            </a:r>
            <a:endParaRPr lang="en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Centralized Data Storage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Elimination of Synonyms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Improved Data Consistency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Reduced Errors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Enhanced Reporting</a:t>
            </a:r>
            <a:endParaRPr dirty="0"/>
          </a:p>
        </p:txBody>
      </p:sp>
      <p:sp>
        <p:nvSpPr>
          <p:cNvPr id="730" name="Google Shape;730;p77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756300" y="357405"/>
            <a:ext cx="3384900" cy="1851900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76"/>
          <p:cNvSpPr/>
          <p:nvPr/>
        </p:nvSpPr>
        <p:spPr>
          <a:xfrm>
            <a:off x="1032375" y="357630"/>
            <a:ext cx="3384900" cy="1851900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1123500" y="455082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1600" dirty="0"/>
              <a:t>List all staff members who have not been assigned any animals </a:t>
            </a:r>
            <a:endParaRPr sz="1600" dirty="0"/>
          </a:p>
        </p:txBody>
      </p:sp>
      <p:sp>
        <p:nvSpPr>
          <p:cNvPr id="716" name="Google Shape;716;p76"/>
          <p:cNvSpPr txBox="1">
            <a:spLocks noGrp="1"/>
          </p:cNvSpPr>
          <p:nvPr>
            <p:ph type="subTitle" idx="1"/>
          </p:nvPr>
        </p:nvSpPr>
        <p:spPr>
          <a:xfrm>
            <a:off x="1123500" y="1072116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SELECT </a:t>
            </a:r>
            <a:r>
              <a:rPr lang="en-US" sz="1200" dirty="0" err="1"/>
              <a:t>s.Name</a:t>
            </a:r>
            <a:r>
              <a:rPr lang="en-US" sz="1200" dirty="0"/>
              <a:t> AS </a:t>
            </a:r>
            <a:r>
              <a:rPr lang="en-US" sz="1200" dirty="0" err="1"/>
              <a:t>StaffName</a:t>
            </a:r>
            <a:endParaRPr lang="en-US" sz="1200" dirty="0"/>
          </a:p>
          <a:p>
            <a:r>
              <a:rPr lang="en-US" sz="1200" dirty="0"/>
              <a:t>FROM Staff s</a:t>
            </a:r>
          </a:p>
          <a:p>
            <a:r>
              <a:rPr lang="en-US" sz="1200" dirty="0"/>
              <a:t>LEFT JOIN Animal a ON </a:t>
            </a:r>
            <a:r>
              <a:rPr lang="en-US" sz="1200" dirty="0" err="1"/>
              <a:t>s.ShelterID</a:t>
            </a:r>
            <a:r>
              <a:rPr lang="en-US" sz="1200" dirty="0"/>
              <a:t> = </a:t>
            </a:r>
            <a:r>
              <a:rPr lang="en-US" sz="1200" dirty="0" err="1"/>
              <a:t>a.ShelterID</a:t>
            </a:r>
            <a:endParaRPr lang="en-US" sz="1200" dirty="0"/>
          </a:p>
          <a:p>
            <a:r>
              <a:rPr lang="en-US" sz="1200" dirty="0"/>
              <a:t>WHERE </a:t>
            </a:r>
            <a:r>
              <a:rPr lang="en-US" sz="1200" dirty="0" err="1"/>
              <a:t>a.AnimalID</a:t>
            </a:r>
            <a:r>
              <a:rPr lang="en-US" sz="1200" dirty="0"/>
              <a:t> IS NULL;</a:t>
            </a:r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4844951" y="664204"/>
            <a:ext cx="3202499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1600" dirty="0"/>
              <a:t>Find the total number of animals adopted each year, along with the year </a:t>
            </a:r>
            <a:endParaRPr sz="1600" dirty="0"/>
          </a:p>
        </p:txBody>
      </p:sp>
      <p:sp>
        <p:nvSpPr>
          <p:cNvPr id="718" name="Google Shape;718;p76"/>
          <p:cNvSpPr txBox="1">
            <a:spLocks noGrp="1"/>
          </p:cNvSpPr>
          <p:nvPr>
            <p:ph type="subTitle" idx="3"/>
          </p:nvPr>
        </p:nvSpPr>
        <p:spPr>
          <a:xfrm>
            <a:off x="4751200" y="1227004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dirty="0"/>
              <a:t>SELECT EXTRACT(YEAR FROM date) AS Year, COUNT(*) AS </a:t>
            </a:r>
            <a:r>
              <a:rPr lang="en-US" sz="1200" dirty="0" err="1"/>
              <a:t>TotalAdoptions</a:t>
            </a:r>
            <a:endParaRPr lang="en-US" sz="1200" dirty="0"/>
          </a:p>
          <a:p>
            <a:pPr algn="l"/>
            <a:r>
              <a:rPr lang="en-US" sz="1200" dirty="0"/>
              <a:t>FROM Adoption</a:t>
            </a:r>
          </a:p>
          <a:p>
            <a:pPr algn="l"/>
            <a:r>
              <a:rPr lang="en-US" sz="1200" dirty="0"/>
              <a:t>GROUP BY EXTRACT(YEAR FROM date);</a:t>
            </a:r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53F8C6-8119-79BB-86F9-0D6E2160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49" y="2491318"/>
            <a:ext cx="2895600" cy="2197100"/>
          </a:xfrm>
          <a:prstGeom prst="rect">
            <a:avLst/>
          </a:prstGeom>
          <a:effectLst>
            <a:outerShdw blurRad="398444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DA0000-4C24-EB68-46DE-1536FC97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953" y="2727200"/>
            <a:ext cx="2819400" cy="1447800"/>
          </a:xfrm>
          <a:prstGeom prst="rect">
            <a:avLst/>
          </a:prstGeom>
          <a:effectLst>
            <a:outerShdw blurRad="395406" dist="50800" dir="54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756300" y="343674"/>
            <a:ext cx="3384900" cy="2536685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76"/>
          <p:cNvSpPr/>
          <p:nvPr/>
        </p:nvSpPr>
        <p:spPr>
          <a:xfrm>
            <a:off x="1032375" y="343900"/>
            <a:ext cx="3384900" cy="2197100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1079250" y="617917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1600" dirty="0"/>
              <a:t>List the average age of animals at the time of adoption by Type name.</a:t>
            </a:r>
            <a:endParaRPr sz="1600" dirty="0"/>
          </a:p>
        </p:txBody>
      </p:sp>
      <p:sp>
        <p:nvSpPr>
          <p:cNvPr id="716" name="Google Shape;716;p76"/>
          <p:cNvSpPr txBox="1">
            <a:spLocks noGrp="1"/>
          </p:cNvSpPr>
          <p:nvPr>
            <p:ph type="subTitle" idx="1"/>
          </p:nvPr>
        </p:nvSpPr>
        <p:spPr>
          <a:xfrm>
            <a:off x="1032375" y="1078557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SELECT </a:t>
            </a:r>
            <a:r>
              <a:rPr lang="en-US" sz="1200" dirty="0" err="1"/>
              <a:t>t.Name</a:t>
            </a:r>
            <a:r>
              <a:rPr lang="en-US" sz="1200" dirty="0"/>
              <a:t> AS TypeName, Round(AVG(</a:t>
            </a:r>
            <a:r>
              <a:rPr lang="en-US" sz="1200" dirty="0" err="1"/>
              <a:t>a.age</a:t>
            </a:r>
            <a:r>
              <a:rPr lang="en-US" sz="1200" dirty="0"/>
              <a:t>)) AS </a:t>
            </a:r>
            <a:r>
              <a:rPr lang="en-US" sz="1200" dirty="0" err="1"/>
              <a:t>AverageAge</a:t>
            </a:r>
            <a:endParaRPr lang="en-US" sz="1200" dirty="0"/>
          </a:p>
          <a:p>
            <a:r>
              <a:rPr lang="en-US" sz="1200" dirty="0"/>
              <a:t>FROM Adoption ad</a:t>
            </a:r>
          </a:p>
          <a:p>
            <a:r>
              <a:rPr lang="en-US" sz="1200" dirty="0"/>
              <a:t>JOIN Animal a ON </a:t>
            </a:r>
            <a:r>
              <a:rPr lang="en-US" sz="1200" dirty="0" err="1"/>
              <a:t>ad.AnimalID</a:t>
            </a:r>
            <a:r>
              <a:rPr lang="en-US" sz="1200" dirty="0"/>
              <a:t> = </a:t>
            </a:r>
            <a:r>
              <a:rPr lang="en-US" sz="1200" dirty="0" err="1"/>
              <a:t>a.AnimalID</a:t>
            </a:r>
            <a:endParaRPr lang="en-US" sz="1200" dirty="0"/>
          </a:p>
          <a:p>
            <a:r>
              <a:rPr lang="en-US" sz="1200" dirty="0"/>
              <a:t>JOIN Type t ON </a:t>
            </a:r>
            <a:r>
              <a:rPr lang="en-US" sz="1200" dirty="0" err="1"/>
              <a:t>a.TypeID</a:t>
            </a:r>
            <a:r>
              <a:rPr lang="en-US" sz="1200" dirty="0"/>
              <a:t> = </a:t>
            </a:r>
            <a:r>
              <a:rPr lang="en-US" sz="1200" dirty="0" err="1"/>
              <a:t>t.TypeID</a:t>
            </a:r>
            <a:endParaRPr lang="en-US" sz="1200" dirty="0"/>
          </a:p>
          <a:p>
            <a:r>
              <a:rPr lang="en-US" sz="1200" dirty="0"/>
              <a:t>GROUP BY </a:t>
            </a:r>
            <a:r>
              <a:rPr lang="en-US" sz="1200" dirty="0" err="1"/>
              <a:t>t.Name</a:t>
            </a:r>
            <a:r>
              <a:rPr lang="en-US" sz="1200" dirty="0"/>
              <a:t>;</a:t>
            </a:r>
          </a:p>
          <a:p>
            <a:endParaRPr lang="en-US" sz="1200" dirty="0"/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4751201" y="784007"/>
            <a:ext cx="3202499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1600" dirty="0"/>
              <a:t>Identify any medical conditions that appear more frequently in adopted animals than in non-adopted ones.</a:t>
            </a:r>
            <a:endParaRPr sz="1600" dirty="0"/>
          </a:p>
        </p:txBody>
      </p:sp>
      <p:sp>
        <p:nvSpPr>
          <p:cNvPr id="718" name="Google Shape;718;p76"/>
          <p:cNvSpPr txBox="1">
            <a:spLocks noGrp="1"/>
          </p:cNvSpPr>
          <p:nvPr>
            <p:ph type="subTitle" idx="3"/>
          </p:nvPr>
        </p:nvSpPr>
        <p:spPr>
          <a:xfrm>
            <a:off x="4625345" y="1289551"/>
            <a:ext cx="362395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050" dirty="0"/>
              <a:t>SELECT </a:t>
            </a:r>
            <a:r>
              <a:rPr lang="en-US" sz="1050" dirty="0" err="1"/>
              <a:t>m.allergies</a:t>
            </a:r>
            <a:r>
              <a:rPr lang="en-US" sz="1050" dirty="0"/>
              <a:t>, COUNT(*) AS </a:t>
            </a:r>
            <a:r>
              <a:rPr lang="en-US" sz="1050" dirty="0" err="1"/>
              <a:t>FrequencyInAdopted</a:t>
            </a:r>
            <a:endParaRPr lang="en-US" sz="1050" dirty="0"/>
          </a:p>
          <a:p>
            <a:pPr algn="l"/>
            <a:r>
              <a:rPr lang="en-US" sz="1050" dirty="0"/>
              <a:t>FROM Medication m</a:t>
            </a:r>
          </a:p>
          <a:p>
            <a:pPr algn="l"/>
            <a:r>
              <a:rPr lang="en-US" sz="1050" dirty="0"/>
              <a:t>JOIN Adoption ad ON </a:t>
            </a:r>
            <a:r>
              <a:rPr lang="en-US" sz="1050" dirty="0" err="1"/>
              <a:t>m.AnimalID</a:t>
            </a:r>
            <a:r>
              <a:rPr lang="en-US" sz="1050" dirty="0"/>
              <a:t> = </a:t>
            </a:r>
            <a:r>
              <a:rPr lang="en-US" sz="1050" dirty="0" err="1"/>
              <a:t>ad.AnimalID</a:t>
            </a:r>
            <a:endParaRPr lang="en-US" sz="1050" dirty="0"/>
          </a:p>
          <a:p>
            <a:pPr algn="l"/>
            <a:r>
              <a:rPr lang="en-US" sz="1050" dirty="0"/>
              <a:t>GROUP BY </a:t>
            </a:r>
            <a:r>
              <a:rPr lang="en-US" sz="1050" dirty="0" err="1"/>
              <a:t>m.allergies</a:t>
            </a:r>
            <a:endParaRPr lang="en-US" sz="1050" dirty="0"/>
          </a:p>
          <a:p>
            <a:pPr algn="l"/>
            <a:r>
              <a:rPr lang="en-US" sz="1050" dirty="0"/>
              <a:t>HAVING COUNT(*) &gt; ( SELECT COUNT(*)</a:t>
            </a:r>
          </a:p>
          <a:p>
            <a:pPr algn="l"/>
            <a:r>
              <a:rPr lang="en-US" sz="1050" dirty="0"/>
              <a:t>    FROM Medication m2</a:t>
            </a:r>
          </a:p>
          <a:p>
            <a:pPr algn="l"/>
            <a:r>
              <a:rPr lang="en-US" sz="1050" dirty="0"/>
              <a:t>    WHERE m2.allergies = </a:t>
            </a:r>
            <a:r>
              <a:rPr lang="en-US" sz="1050" dirty="0" err="1"/>
              <a:t>m.allergies</a:t>
            </a:r>
            <a:r>
              <a:rPr lang="en-US" sz="1050" dirty="0"/>
              <a:t> AND NOT EXISTS (SELECT * FROM Adoption ad2 WHERE ad2.AnimalID = m2.AnimalID));</a:t>
            </a:r>
          </a:p>
          <a:p>
            <a:pPr algn="l"/>
            <a:endParaRPr lang="en-US" sz="1050" dirty="0"/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3E4BE4-44CB-261F-2CEE-FE3E9719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00" y="2800997"/>
            <a:ext cx="2784530" cy="1841199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1E309F-37DE-1C86-B6D8-414C76BDC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96"/>
          <a:stretch/>
        </p:blipFill>
        <p:spPr>
          <a:xfrm>
            <a:off x="4922189" y="3056895"/>
            <a:ext cx="3111339" cy="1704347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9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6"/>
          <p:cNvSpPr/>
          <p:nvPr/>
        </p:nvSpPr>
        <p:spPr>
          <a:xfrm>
            <a:off x="4756300" y="387608"/>
            <a:ext cx="3384900" cy="2424172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76"/>
          <p:cNvSpPr/>
          <p:nvPr/>
        </p:nvSpPr>
        <p:spPr>
          <a:xfrm>
            <a:off x="1032375" y="376300"/>
            <a:ext cx="3384900" cy="2435480"/>
          </a:xfrm>
          <a:prstGeom prst="roundRect">
            <a:avLst>
              <a:gd name="adj" fmla="val 69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6"/>
          <p:cNvSpPr txBox="1">
            <a:spLocks noGrp="1"/>
          </p:cNvSpPr>
          <p:nvPr>
            <p:ph type="ctrTitle"/>
          </p:nvPr>
        </p:nvSpPr>
        <p:spPr>
          <a:xfrm flipH="1">
            <a:off x="1123500" y="603672"/>
            <a:ext cx="32025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1600" dirty="0"/>
              <a:t>Find the percentage of male versus female animals in each shelter</a:t>
            </a:r>
            <a:endParaRPr sz="1600" dirty="0"/>
          </a:p>
        </p:txBody>
      </p:sp>
      <p:sp>
        <p:nvSpPr>
          <p:cNvPr id="716" name="Google Shape;716;p76"/>
          <p:cNvSpPr txBox="1">
            <a:spLocks noGrp="1"/>
          </p:cNvSpPr>
          <p:nvPr>
            <p:ph type="subTitle" idx="1"/>
          </p:nvPr>
        </p:nvSpPr>
        <p:spPr>
          <a:xfrm>
            <a:off x="1096550" y="1089241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SELECT </a:t>
            </a:r>
            <a:r>
              <a:rPr lang="en-US" sz="1100" dirty="0" err="1"/>
              <a:t>ShelterID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100 * SUM(CASE WHEN gender = 'Male' THEN 1 ELSE 0 END) / COUNT(*) AS </a:t>
            </a:r>
            <a:r>
              <a:rPr lang="en-US" sz="1100" dirty="0" err="1"/>
              <a:t>PercentageMale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100 * SUM(CASE WHEN gender = 'Female' THEN 1 ELSE 0 END) / COUNT(*) AS </a:t>
            </a:r>
            <a:r>
              <a:rPr lang="en-US" sz="1100" dirty="0" err="1"/>
              <a:t>PercentageFemale</a:t>
            </a:r>
            <a:endParaRPr lang="en-US" sz="1100" dirty="0"/>
          </a:p>
          <a:p>
            <a:r>
              <a:rPr lang="en-US" sz="1100" dirty="0"/>
              <a:t>FROM Animal</a:t>
            </a:r>
          </a:p>
          <a:p>
            <a:r>
              <a:rPr lang="en-US" sz="1100" dirty="0"/>
              <a:t>GROUP BY </a:t>
            </a:r>
            <a:r>
              <a:rPr lang="en-US" sz="1100" dirty="0" err="1"/>
              <a:t>ShelterID</a:t>
            </a:r>
            <a:r>
              <a:rPr lang="en-US" sz="1100" dirty="0"/>
              <a:t>;</a:t>
            </a:r>
          </a:p>
        </p:txBody>
      </p:sp>
      <p:sp>
        <p:nvSpPr>
          <p:cNvPr id="717" name="Google Shape;717;p76"/>
          <p:cNvSpPr txBox="1">
            <a:spLocks noGrp="1"/>
          </p:cNvSpPr>
          <p:nvPr>
            <p:ph type="ctrTitle" idx="2"/>
          </p:nvPr>
        </p:nvSpPr>
        <p:spPr>
          <a:xfrm flipH="1">
            <a:off x="4844951" y="858514"/>
            <a:ext cx="3202499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1600" dirty="0"/>
              <a:t>Show the average weight of animals by type, ranking the types by average weight within each shelter</a:t>
            </a:r>
            <a:endParaRPr sz="1600" dirty="0"/>
          </a:p>
        </p:txBody>
      </p:sp>
      <p:sp>
        <p:nvSpPr>
          <p:cNvPr id="718" name="Google Shape;718;p76"/>
          <p:cNvSpPr txBox="1">
            <a:spLocks noGrp="1"/>
          </p:cNvSpPr>
          <p:nvPr>
            <p:ph type="subTitle" idx="3"/>
          </p:nvPr>
        </p:nvSpPr>
        <p:spPr>
          <a:xfrm>
            <a:off x="4751200" y="1329874"/>
            <a:ext cx="3202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100" dirty="0"/>
              <a:t>SELECT </a:t>
            </a:r>
            <a:r>
              <a:rPr lang="en-US" sz="1100" dirty="0" err="1"/>
              <a:t>t.Name</a:t>
            </a:r>
            <a:r>
              <a:rPr lang="en-US" sz="1100" dirty="0"/>
              <a:t> AS TypeName, </a:t>
            </a:r>
            <a:r>
              <a:rPr lang="en-US" sz="1100" dirty="0" err="1"/>
              <a:t>s.ShelterID</a:t>
            </a:r>
            <a:r>
              <a:rPr lang="en-US" sz="1100" dirty="0"/>
              <a:t>, round(AVG(</a:t>
            </a:r>
            <a:r>
              <a:rPr lang="en-US" sz="1100" dirty="0" err="1"/>
              <a:t>a.weight</a:t>
            </a:r>
            <a:r>
              <a:rPr lang="en-US" sz="1100" dirty="0"/>
              <a:t>)) AS </a:t>
            </a:r>
            <a:r>
              <a:rPr lang="en-US" sz="1100" dirty="0" err="1"/>
              <a:t>AverageWeight</a:t>
            </a:r>
            <a:endParaRPr lang="en-US" sz="1100" dirty="0"/>
          </a:p>
          <a:p>
            <a:pPr algn="l"/>
            <a:r>
              <a:rPr lang="en-US" sz="1100" dirty="0"/>
              <a:t>FROM Animal a</a:t>
            </a:r>
          </a:p>
          <a:p>
            <a:pPr algn="l"/>
            <a:r>
              <a:rPr lang="en-US" sz="1100" dirty="0"/>
              <a:t>JOIN Type t ON </a:t>
            </a:r>
            <a:r>
              <a:rPr lang="en-US" sz="1100" dirty="0" err="1"/>
              <a:t>a.TypeID</a:t>
            </a:r>
            <a:r>
              <a:rPr lang="en-US" sz="1100" dirty="0"/>
              <a:t> = </a:t>
            </a:r>
            <a:r>
              <a:rPr lang="en-US" sz="1100" dirty="0" err="1"/>
              <a:t>t.TypeID</a:t>
            </a:r>
            <a:endParaRPr lang="en-US" sz="1100" dirty="0"/>
          </a:p>
          <a:p>
            <a:pPr algn="l"/>
            <a:r>
              <a:rPr lang="en-US" sz="1100" dirty="0"/>
              <a:t>JOIN Shelter s ON </a:t>
            </a:r>
            <a:r>
              <a:rPr lang="en-US" sz="1100" dirty="0" err="1"/>
              <a:t>a.ShelterID</a:t>
            </a:r>
            <a:r>
              <a:rPr lang="en-US" sz="1100" dirty="0"/>
              <a:t> = </a:t>
            </a:r>
            <a:r>
              <a:rPr lang="en-US" sz="1100" dirty="0" err="1"/>
              <a:t>s.ShelterID</a:t>
            </a:r>
            <a:endParaRPr lang="en-US" sz="1100" dirty="0"/>
          </a:p>
          <a:p>
            <a:pPr algn="l"/>
            <a:r>
              <a:rPr lang="en-US" sz="1100" dirty="0"/>
              <a:t>GROUP BY </a:t>
            </a:r>
            <a:r>
              <a:rPr lang="en-US" sz="1100" dirty="0" err="1"/>
              <a:t>t.Name</a:t>
            </a:r>
            <a:r>
              <a:rPr lang="en-US" sz="1100" dirty="0"/>
              <a:t>, </a:t>
            </a:r>
            <a:r>
              <a:rPr lang="en-US" sz="1100" dirty="0" err="1"/>
              <a:t>s.ShelterID</a:t>
            </a:r>
            <a:endParaRPr lang="en-US" sz="1100" dirty="0"/>
          </a:p>
          <a:p>
            <a:pPr algn="l"/>
            <a:r>
              <a:rPr lang="en-US" sz="1100" dirty="0"/>
              <a:t>ORDER BY </a:t>
            </a:r>
            <a:r>
              <a:rPr lang="en-US" sz="1100" dirty="0" err="1"/>
              <a:t>s.ShelterID</a:t>
            </a:r>
            <a:r>
              <a:rPr lang="en-US" sz="1100" dirty="0"/>
              <a:t>, </a:t>
            </a:r>
            <a:r>
              <a:rPr lang="en-US" sz="1100" dirty="0" err="1"/>
              <a:t>AverageWeight</a:t>
            </a:r>
            <a:r>
              <a:rPr lang="en-US" sz="1100" dirty="0"/>
              <a:t> DESC;</a:t>
            </a:r>
          </a:p>
          <a:p>
            <a:pPr algn="l"/>
            <a:endParaRPr lang="en-US" sz="1100" dirty="0"/>
          </a:p>
        </p:txBody>
      </p:sp>
      <p:sp>
        <p:nvSpPr>
          <p:cNvPr id="720" name="Google Shape;720;p7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6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76583D-E92C-D29F-3A8A-5E43BE48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00" y="3022216"/>
            <a:ext cx="3384900" cy="1727709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2FF943-2F5D-ED43-1EFA-CA452F69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69" y="2945465"/>
            <a:ext cx="3065681" cy="1881213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7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1329</TotalTime>
  <Words>655</Words>
  <Application>Microsoft Macintosh PowerPoint</Application>
  <PresentationFormat>On-screen Show (16:9)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Ubuntu Condensed</vt:lpstr>
      <vt:lpstr>Arial</vt:lpstr>
      <vt:lpstr>Fira Sans Extra Condensed Medium</vt:lpstr>
      <vt:lpstr>Livvic Medium</vt:lpstr>
      <vt:lpstr>Livvic</vt:lpstr>
      <vt:lpstr>Lato Light</vt:lpstr>
      <vt:lpstr>Fira Sans Condensed Medium</vt:lpstr>
      <vt:lpstr>Animal Center XL by Slidesgo</vt:lpstr>
      <vt:lpstr>Database Management System for Local Animal Shelter</vt:lpstr>
      <vt:lpstr>Purpose</vt:lpstr>
      <vt:lpstr>STREAMLINED PROCESS</vt:lpstr>
      <vt:lpstr>PowerPoint Presentation</vt:lpstr>
      <vt:lpstr>PowerPoint Presentation</vt:lpstr>
      <vt:lpstr>Benefits</vt:lpstr>
      <vt:lpstr>List all staff members who have not been assigned any animals </vt:lpstr>
      <vt:lpstr>List the average age of animals at the time of adoption by Type name.</vt:lpstr>
      <vt:lpstr>Find the percentage of male versus female animals in each shelter</vt:lpstr>
      <vt:lpstr>02</vt:lpstr>
      <vt:lpstr>PowerPoint Presentation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CENTER</dc:title>
  <cp:lastModifiedBy>Harshit Kumar Jain</cp:lastModifiedBy>
  <cp:revision>2</cp:revision>
  <dcterms:modified xsi:type="dcterms:W3CDTF">2024-04-16T04:17:03Z</dcterms:modified>
</cp:coreProperties>
</file>